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Roboto"/>
      <p:regular r:id="rId47"/>
      <p:bold r:id="rId48"/>
      <p:italic r:id="rId49"/>
      <p:boldItalic r:id="rId50"/>
    </p:embeddedFont>
    <p:embeddedFont>
      <p:font typeface="Roboto Light"/>
      <p:regular r:id="rId51"/>
      <p:bold r:id="rId52"/>
      <p:italic r:id="rId53"/>
      <p:boldItalic r:id="rId54"/>
    </p:embeddedFont>
    <p:embeddedFont>
      <p:font typeface="Oswald"/>
      <p:regular r:id="rId55"/>
      <p:bold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oboto-bold.fntdata"/><Relationship Id="rId47" Type="http://schemas.openxmlformats.org/officeDocument/2006/relationships/font" Target="fonts/Roboto-regular.fntdata"/><Relationship Id="rId49" Type="http://schemas.openxmlformats.org/officeDocument/2006/relationships/font" Target="fonts/Robo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Light-regular.fntdata"/><Relationship Id="rId50" Type="http://schemas.openxmlformats.org/officeDocument/2006/relationships/font" Target="fonts/Roboto-boldItalic.fntdata"/><Relationship Id="rId53" Type="http://schemas.openxmlformats.org/officeDocument/2006/relationships/font" Target="fonts/RobotoLight-italic.fntdata"/><Relationship Id="rId52" Type="http://schemas.openxmlformats.org/officeDocument/2006/relationships/font" Target="fonts/RobotoLight-bold.fntdata"/><Relationship Id="rId11" Type="http://schemas.openxmlformats.org/officeDocument/2006/relationships/slide" Target="slides/slide6.xml"/><Relationship Id="rId55" Type="http://schemas.openxmlformats.org/officeDocument/2006/relationships/font" Target="fonts/Oswald-regular.fntdata"/><Relationship Id="rId10" Type="http://schemas.openxmlformats.org/officeDocument/2006/relationships/slide" Target="slides/slide5.xml"/><Relationship Id="rId54" Type="http://schemas.openxmlformats.org/officeDocument/2006/relationships/font" Target="fonts/Roboto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Oswal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34ab65d11a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334ab65d11a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34ab65d11a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34ab65d11a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34ab65d11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34ab65d11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34ab65d11a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34ab65d11a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34ab65d11a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34ab65d11a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34ab65d11a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34ab65d11a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34ab65d11a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34ab65d11a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34ab65d11a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34ab65d11a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34ab65d11a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34ab65d11a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34ab65d11a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34ab65d11a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34ab65d11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34ab65d11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34ab65d11a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34ab65d11a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34ab65d11a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34ab65d11a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34ab65d11a_0_2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34ab65d11a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34ab65d11a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334ab65d11a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34ab65d11a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34ab65d11a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334ab65d11a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334ab65d11a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34ab65d11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34ab65d11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34ab65d11a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34ab65d11a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34ab65d11a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334ab65d11a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334ab65d11a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334ab65d11a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329abeecbed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329abeecbed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34ab65d11a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34ab65d11a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34ab65d11a_0_3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34ab65d11a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34ab65d11a_0_4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34ab65d11a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334ab65d11a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334ab65d11a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34ab65d11a_0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34ab65d11a_0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34ab65d11a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34ab65d11a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34ab65d11a_0_4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334ab65d11a_0_4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34ab65d11a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34ab65d11a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29abeecbe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29abeecbe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297a04f4c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297a04f4c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34ab65d11a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34ab65d11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97a04f4c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297a04f4c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334ab65d11a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334ab65d11a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34ab65d11a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34ab65d11a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34ab65d11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34ab65d11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34ab65d11a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334ab65d11a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34ab65d11a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34ab65d11a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34ab65d11a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334ab65d11a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Subtitle">
  <p:cSld name="TITLE_ONLY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" name="Google Shape;48;p11"/>
          <p:cNvSpPr txBox="1"/>
          <p:nvPr>
            <p:ph idx="1" type="subTitle"/>
          </p:nvPr>
        </p:nvSpPr>
        <p:spPr>
          <a:xfrm>
            <a:off x="685800" y="2179341"/>
            <a:ext cx="7772400" cy="7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swald"/>
              <a:buNone/>
              <a:defRPr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itle" type="secHead">
  <p:cSld name="SECTION_HEAD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ancy Section Title">
  <p:cSld name="CUSTOM">
    <p:bg>
      <p:bgPr>
        <a:solidFill>
          <a:srgbClr val="351C75"/>
        </a:soli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219700" y="2287400"/>
            <a:ext cx="6523800" cy="56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2" type="title"/>
          </p:nvPr>
        </p:nvSpPr>
        <p:spPr>
          <a:xfrm>
            <a:off x="219700" y="499975"/>
            <a:ext cx="6523800" cy="178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3" type="title"/>
          </p:nvPr>
        </p:nvSpPr>
        <p:spPr>
          <a:xfrm>
            <a:off x="219700" y="2856225"/>
            <a:ext cx="6523800" cy="17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2400">
                <a:solidFill>
                  <a:srgbClr val="B7B7B7"/>
                </a:solidFill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deas">
  <p:cSld name="CUSTOM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2" type="title"/>
          </p:nvPr>
        </p:nvSpPr>
        <p:spPr>
          <a:xfrm>
            <a:off x="537475" y="305568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deas">
  <p:cSld name="CUSTOM_1_2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/>
          <p:nvPr>
            <p:ph type="title"/>
          </p:nvPr>
        </p:nvSpPr>
        <p:spPr>
          <a:xfrm>
            <a:off x="537475" y="618338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2" type="title"/>
          </p:nvPr>
        </p:nvSpPr>
        <p:spPr>
          <a:xfrm>
            <a:off x="537475" y="33494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4" name="Google Shape;64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" name="Google Shape;65;p15"/>
          <p:cNvSpPr txBox="1"/>
          <p:nvPr>
            <p:ph idx="3" type="title"/>
          </p:nvPr>
        </p:nvSpPr>
        <p:spPr>
          <a:xfrm>
            <a:off x="537475" y="1983875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ral Idea">
  <p:cSld name="CUSTOM_1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6"/>
          <p:cNvSpPr txBox="1"/>
          <p:nvPr>
            <p:ph type="title"/>
          </p:nvPr>
        </p:nvSpPr>
        <p:spPr>
          <a:xfrm>
            <a:off x="537475" y="868313"/>
            <a:ext cx="8069100" cy="13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lendar">
  <p:cSld name="CUSTOM_3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7"/>
          <p:cNvCxnSpPr/>
          <p:nvPr/>
        </p:nvCxnSpPr>
        <p:spPr>
          <a:xfrm>
            <a:off x="3048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" name="Google Shape;71;p17"/>
          <p:cNvCxnSpPr/>
          <p:nvPr/>
        </p:nvCxnSpPr>
        <p:spPr>
          <a:xfrm>
            <a:off x="6096000" y="0"/>
            <a:ext cx="0" cy="514260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2" name="Google Shape;72;p17"/>
          <p:cNvCxnSpPr/>
          <p:nvPr/>
        </p:nvCxnSpPr>
        <p:spPr>
          <a:xfrm>
            <a:off x="0" y="128587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3" name="Google Shape;73;p17"/>
          <p:cNvCxnSpPr/>
          <p:nvPr/>
        </p:nvCxnSpPr>
        <p:spPr>
          <a:xfrm>
            <a:off x="0" y="3857625"/>
            <a:ext cx="91458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4" name="Google Shape;74;p17"/>
          <p:cNvCxnSpPr/>
          <p:nvPr/>
        </p:nvCxnSpPr>
        <p:spPr>
          <a:xfrm>
            <a:off x="0" y="2571750"/>
            <a:ext cx="9144000" cy="0"/>
          </a:xfrm>
          <a:prstGeom prst="straightConnector1">
            <a:avLst/>
          </a:prstGeom>
          <a:noFill/>
          <a:ln cap="flat" cmpd="sng" w="19050">
            <a:solidFill>
              <a:srgbClr val="000000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5" name="Google Shape;75;p17"/>
          <p:cNvSpPr txBox="1"/>
          <p:nvPr/>
        </p:nvSpPr>
        <p:spPr>
          <a:xfrm>
            <a:off x="1751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January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6" name="Google Shape;76;p17"/>
          <p:cNvSpPr txBox="1"/>
          <p:nvPr/>
        </p:nvSpPr>
        <p:spPr>
          <a:xfrm>
            <a:off x="47994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February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7" name="Google Shape;77;p17"/>
          <p:cNvSpPr txBox="1"/>
          <p:nvPr/>
        </p:nvSpPr>
        <p:spPr>
          <a:xfrm>
            <a:off x="7849200" y="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March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8" name="Google Shape;78;p17"/>
          <p:cNvSpPr txBox="1"/>
          <p:nvPr/>
        </p:nvSpPr>
        <p:spPr>
          <a:xfrm>
            <a:off x="1751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April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79" name="Google Shape;79;p17"/>
          <p:cNvSpPr txBox="1"/>
          <p:nvPr/>
        </p:nvSpPr>
        <p:spPr>
          <a:xfrm>
            <a:off x="47994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May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0" name="Google Shape;80;p17"/>
          <p:cNvSpPr txBox="1"/>
          <p:nvPr/>
        </p:nvSpPr>
        <p:spPr>
          <a:xfrm>
            <a:off x="7849200" y="128587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June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1" name="Google Shape;81;p17"/>
          <p:cNvSpPr txBox="1"/>
          <p:nvPr/>
        </p:nvSpPr>
        <p:spPr>
          <a:xfrm>
            <a:off x="1751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July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2" name="Google Shape;82;p17"/>
          <p:cNvSpPr txBox="1"/>
          <p:nvPr/>
        </p:nvSpPr>
        <p:spPr>
          <a:xfrm>
            <a:off x="47994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August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3" name="Google Shape;83;p17"/>
          <p:cNvSpPr txBox="1"/>
          <p:nvPr/>
        </p:nvSpPr>
        <p:spPr>
          <a:xfrm>
            <a:off x="7849200" y="2571750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September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1751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October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5" name="Google Shape;85;p17"/>
          <p:cNvSpPr txBox="1"/>
          <p:nvPr/>
        </p:nvSpPr>
        <p:spPr>
          <a:xfrm>
            <a:off x="47994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November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6" name="Google Shape;86;p17"/>
          <p:cNvSpPr txBox="1"/>
          <p:nvPr/>
        </p:nvSpPr>
        <p:spPr>
          <a:xfrm>
            <a:off x="7849200" y="3857625"/>
            <a:ext cx="12966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December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44275" y="680213"/>
            <a:ext cx="162600" cy="1362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" name="Google Shape;24;p4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TITLE_AND_TWO_COLUMNS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body"/>
          </p:nvPr>
        </p:nvSpPr>
        <p:spPr>
          <a:xfrm>
            <a:off x="457200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692275" y="241575"/>
            <a:ext cx="39945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AND_TWO_COLUMNS_1_1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idx="1" type="body"/>
          </p:nvPr>
        </p:nvSpPr>
        <p:spPr>
          <a:xfrm>
            <a:off x="2508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2" type="body"/>
          </p:nvPr>
        </p:nvSpPr>
        <p:spPr>
          <a:xfrm>
            <a:off x="6063675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" name="Google Shape;33;p6"/>
          <p:cNvSpPr txBox="1"/>
          <p:nvPr>
            <p:ph idx="3" type="body"/>
          </p:nvPr>
        </p:nvSpPr>
        <p:spPr>
          <a:xfrm>
            <a:off x="3157350" y="241575"/>
            <a:ext cx="2829300" cy="468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" name="Google Shape;37;p7"/>
          <p:cNvSpPr txBox="1"/>
          <p:nvPr/>
        </p:nvSpPr>
        <p:spPr>
          <a:xfrm>
            <a:off x="243676" y="534950"/>
            <a:ext cx="286800" cy="4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#</a:t>
            </a:r>
            <a:endParaRPr b="1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ody Only">
  <p:cSld name="TITLE_AND_BODY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457200" y="233438"/>
            <a:ext cx="8229600" cy="467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 Light"/>
              <a:buChar char="●"/>
              <a:defRPr sz="1800"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●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○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 Light"/>
              <a:buChar char="■"/>
              <a:defRPr>
                <a:solidFill>
                  <a:schemeClr val="dk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91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1.jpg"/><Relationship Id="rId6" Type="http://schemas.openxmlformats.org/officeDocument/2006/relationships/image" Target="../media/image14.png"/><Relationship Id="rId7" Type="http://schemas.openxmlformats.org/officeDocument/2006/relationships/image" Target="../media/image3.jpg"/><Relationship Id="rId8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Relationship Id="rId4" Type="http://schemas.openxmlformats.org/officeDocument/2006/relationships/image" Target="../media/image27.png"/><Relationship Id="rId9" Type="http://schemas.openxmlformats.org/officeDocument/2006/relationships/image" Target="../media/image29.png"/><Relationship Id="rId5" Type="http://schemas.openxmlformats.org/officeDocument/2006/relationships/image" Target="../media/image1.jpg"/><Relationship Id="rId6" Type="http://schemas.openxmlformats.org/officeDocument/2006/relationships/image" Target="../media/image14.png"/><Relationship Id="rId7" Type="http://schemas.openxmlformats.org/officeDocument/2006/relationships/image" Target="../media/image3.jpg"/><Relationship Id="rId8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gif"/><Relationship Id="rId4" Type="http://schemas.openxmlformats.org/officeDocument/2006/relationships/image" Target="../media/image8.gif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.png"/><Relationship Id="rId4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mahaloz.re" TargetMode="External"/><Relationship Id="rId4" Type="http://schemas.openxmlformats.org/officeDocument/2006/relationships/hyperlink" Target="https://shellphish.net" TargetMode="External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14.png"/><Relationship Id="rId6" Type="http://schemas.openxmlformats.org/officeDocument/2006/relationships/image" Target="../media/image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1.jpg"/><Relationship Id="rId5" Type="http://schemas.openxmlformats.org/officeDocument/2006/relationships/image" Target="../media/image14.png"/><Relationship Id="rId6" Type="http://schemas.openxmlformats.org/officeDocument/2006/relationships/image" Target="../media/image3.jpg"/><Relationship Id="rId7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Falling in Love with CTFs</a:t>
            </a:r>
            <a:endParaRPr/>
          </a:p>
        </p:txBody>
      </p:sp>
      <p:sp>
        <p:nvSpPr>
          <p:cNvPr id="92" name="Google Shape;92;p18"/>
          <p:cNvSpPr txBox="1"/>
          <p:nvPr>
            <p:ph idx="1" type="subTitle"/>
          </p:nvPr>
        </p:nvSpPr>
        <p:spPr>
          <a:xfrm>
            <a:off x="0" y="27431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Lessons from Shellphish in Love and Loss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Zion Leonahenahe Basque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(@mahaloz)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2925" y="728400"/>
            <a:ext cx="2458148" cy="10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/>
          <p:nvPr/>
        </p:nvSpPr>
        <p:spPr>
          <a:xfrm>
            <a:off x="3594800" y="1329550"/>
            <a:ext cx="177000" cy="1284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CTF Relationship Guide</a:t>
            </a:r>
            <a:endParaRPr/>
          </a:p>
        </p:txBody>
      </p:sp>
      <p:pic>
        <p:nvPicPr>
          <p:cNvPr id="158" name="Google Shape;1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26" y="1544925"/>
            <a:ext cx="3623752" cy="27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500" y="1255350"/>
            <a:ext cx="3297001" cy="3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725" y="1004753"/>
            <a:ext cx="2618701" cy="19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425" y="1549725"/>
            <a:ext cx="4681902" cy="2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100" y="2929929"/>
            <a:ext cx="2455327" cy="18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7"/>
          <p:cNvPicPr preferRelativeResize="0"/>
          <p:nvPr/>
        </p:nvPicPr>
        <p:blipFill rotWithShape="1">
          <a:blip r:embed="rId8">
            <a:alphaModFix/>
          </a:blip>
          <a:srcRect b="0" l="0" r="9820" t="0"/>
          <a:stretch/>
        </p:blipFill>
        <p:spPr>
          <a:xfrm>
            <a:off x="745150" y="1827275"/>
            <a:ext cx="4721449" cy="27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9650" y="1371897"/>
            <a:ext cx="5071425" cy="296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CTF Relationship Guide</a:t>
            </a:r>
            <a:endParaRPr/>
          </a:p>
        </p:txBody>
      </p:sp>
      <p:pic>
        <p:nvPicPr>
          <p:cNvPr id="170" name="Google Shape;17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0126" y="1544925"/>
            <a:ext cx="3623752" cy="27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3500" y="1255350"/>
            <a:ext cx="3297001" cy="3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9725" y="1004753"/>
            <a:ext cx="2618701" cy="19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88425" y="1549725"/>
            <a:ext cx="4681902" cy="2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633100" y="2929929"/>
            <a:ext cx="2455327" cy="18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8"/>
          <p:cNvPicPr preferRelativeResize="0"/>
          <p:nvPr/>
        </p:nvPicPr>
        <p:blipFill rotWithShape="1">
          <a:blip r:embed="rId8">
            <a:alphaModFix/>
          </a:blip>
          <a:srcRect b="0" l="0" r="9820" t="0"/>
          <a:stretch/>
        </p:blipFill>
        <p:spPr>
          <a:xfrm>
            <a:off x="745150" y="1827275"/>
            <a:ext cx="4721449" cy="2755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369650" y="1371897"/>
            <a:ext cx="5071425" cy="29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8"/>
          <p:cNvPicPr preferRelativeResize="0"/>
          <p:nvPr/>
        </p:nvPicPr>
        <p:blipFill rotWithShape="1">
          <a:blip r:embed="rId10">
            <a:alphaModFix/>
          </a:blip>
          <a:srcRect b="880" l="789" r="-789" t="-880"/>
          <a:stretch/>
        </p:blipFill>
        <p:spPr>
          <a:xfrm>
            <a:off x="1716700" y="1049075"/>
            <a:ext cx="4681902" cy="3511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All Start Somewhere</a:t>
            </a:r>
            <a:endParaRPr/>
          </a:p>
        </p:txBody>
      </p:sp>
      <p:pic>
        <p:nvPicPr>
          <p:cNvPr id="183" name="Google Shape;18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0761" y="1335176"/>
            <a:ext cx="4242473" cy="3181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Finding a Partner (CTF Team)</a:t>
            </a:r>
            <a:endParaRPr/>
          </a:p>
        </p:txBody>
      </p:sp>
      <p:pic>
        <p:nvPicPr>
          <p:cNvPr id="189" name="Google Shape;18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5113" y="1130053"/>
            <a:ext cx="5033764" cy="3775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to Your Relationship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Crazy weekdays!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3 hours, 2 days a week (training)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Crazy weekends!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48 hours of CTF (Friday - Sunday) 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Lots and lots of losing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3">
            <a:alphaModFix/>
          </a:blip>
          <a:srcRect b="0" l="48815" r="0" t="23330"/>
          <a:stretch/>
        </p:blipFill>
        <p:spPr>
          <a:xfrm>
            <a:off x="3347901" y="2314125"/>
            <a:ext cx="2448199" cy="275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</a:t>
            </a:r>
            <a:r>
              <a:rPr lang="en"/>
              <a:t> to Your Relationship</a:t>
            </a:r>
            <a:endParaRPr/>
          </a:p>
        </p:txBody>
      </p:sp>
      <p:sp>
        <p:nvSpPr>
          <p:cNvPr id="202" name="Google Shape;202;p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“For my entire first year of CTFing, I never captured a flag myself”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" sz="2200"/>
              <a:t>A Famous CTFer</a:t>
            </a:r>
            <a:endParaRPr sz="2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Committing to Your Relationship</a:t>
            </a:r>
            <a:endParaRPr/>
          </a:p>
        </p:txBody>
      </p:sp>
      <p:sp>
        <p:nvSpPr>
          <p:cNvPr id="208" name="Google Shape;208;p3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“For my entire first year of CTFing, I never captured a flag myself”</a:t>
            </a:r>
            <a:endParaRPr sz="2200"/>
          </a:p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en" sz="2200" strike="sngStrike"/>
              <a:t>A Famous CTFer</a:t>
            </a:r>
            <a:r>
              <a:rPr lang="en" sz="2200"/>
              <a:t> -</a:t>
            </a:r>
            <a:r>
              <a:rPr b="1" lang="en" sz="2200">
                <a:latin typeface="Roboto"/>
                <a:ea typeface="Roboto"/>
                <a:cs typeface="Roboto"/>
                <a:sym typeface="Roboto"/>
              </a:rPr>
              <a:t> mahaloz </a:t>
            </a:r>
            <a:r>
              <a:rPr b="1" lang="en" sz="2200" strike="sngStrike">
                <a:latin typeface="Roboto"/>
                <a:ea typeface="Roboto"/>
                <a:cs typeface="Roboto"/>
                <a:sym typeface="Roboto"/>
              </a:rPr>
              <a:t> </a:t>
            </a:r>
            <a:endParaRPr b="1" sz="2200" strike="sngStrike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Reaching for the Top</a:t>
            </a:r>
            <a:endParaRPr/>
          </a:p>
        </p:txBody>
      </p:sp>
      <p:pic>
        <p:nvPicPr>
          <p:cNvPr id="214" name="Google Shape;2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7436" y="991046"/>
            <a:ext cx="3949125" cy="3740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34"/>
          <p:cNvSpPr/>
          <p:nvPr/>
        </p:nvSpPr>
        <p:spPr>
          <a:xfrm>
            <a:off x="2787838" y="4174175"/>
            <a:ext cx="3758700" cy="3891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Becoming Shellphish</a:t>
            </a:r>
            <a:endParaRPr/>
          </a:p>
        </p:txBody>
      </p:sp>
      <p:pic>
        <p:nvPicPr>
          <p:cNvPr id="221" name="Google Shape;2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82038" y="1500087"/>
            <a:ext cx="4179927" cy="18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 for Others</a:t>
            </a:r>
            <a:endParaRPr/>
          </a:p>
        </p:txBody>
      </p:sp>
      <p:sp>
        <p:nvSpPr>
          <p:cNvPr id="227" name="Google Shape;227;p3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The wall eventually breaks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It breaks easier, when you work with others who’ve done it already</a:t>
            </a:r>
            <a:endParaRPr sz="2200"/>
          </a:p>
        </p:txBody>
      </p:sp>
      <p:pic>
        <p:nvPicPr>
          <p:cNvPr id="228" name="Google Shape;228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8463" y="2129900"/>
            <a:ext cx="3807073" cy="2855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CTFs</a:t>
            </a:r>
            <a:endParaRPr/>
          </a:p>
        </p:txBody>
      </p:sp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4050" y="1628400"/>
            <a:ext cx="5235900" cy="22951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5343144" y="2067150"/>
            <a:ext cx="57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</a:t>
            </a:r>
            <a:endParaRPr/>
          </a:p>
        </p:txBody>
      </p:sp>
      <p:sp>
        <p:nvSpPr>
          <p:cNvPr id="102" name="Google Shape;102;p19"/>
          <p:cNvSpPr txBox="1"/>
          <p:nvPr/>
        </p:nvSpPr>
        <p:spPr>
          <a:xfrm>
            <a:off x="2857853" y="2067150"/>
            <a:ext cx="109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  <p:pic>
        <p:nvPicPr>
          <p:cNvPr id="103" name="Google Shape;10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1675" y="2380250"/>
            <a:ext cx="857400" cy="8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7"/>
          <p:cNvSpPr txBox="1"/>
          <p:nvPr>
            <p:ph type="ctrTitle"/>
          </p:nvPr>
        </p:nvSpPr>
        <p:spPr>
          <a:xfrm>
            <a:off x="685800" y="1397978"/>
            <a:ext cx="7772400" cy="16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Managing Your </a:t>
            </a:r>
            <a:r>
              <a:rPr lang="en">
                <a:solidFill>
                  <a:srgbClr val="FF0000"/>
                </a:solidFill>
              </a:rPr>
              <a:t>Relationship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(CTF Team)</a:t>
            </a:r>
            <a:endParaRPr/>
          </a:p>
        </p:txBody>
      </p:sp>
      <p:sp>
        <p:nvSpPr>
          <p:cNvPr id="234" name="Google Shape;234;p37"/>
          <p:cNvSpPr txBox="1"/>
          <p:nvPr/>
        </p:nvSpPr>
        <p:spPr>
          <a:xfrm>
            <a:off x="5400675" y="1951900"/>
            <a:ext cx="37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Teams Got Big Problems</a:t>
            </a:r>
            <a:endParaRPr/>
          </a:p>
        </p:txBody>
      </p:sp>
      <p:pic>
        <p:nvPicPr>
          <p:cNvPr id="240" name="Google Shape;240;p38"/>
          <p:cNvPicPr preferRelativeResize="0"/>
          <p:nvPr/>
        </p:nvPicPr>
        <p:blipFill rotWithShape="1">
          <a:blip r:embed="rId3">
            <a:alphaModFix/>
          </a:blip>
          <a:srcRect b="0" l="0" r="3260" t="0"/>
          <a:stretch/>
        </p:blipFill>
        <p:spPr>
          <a:xfrm>
            <a:off x="1049087" y="1369175"/>
            <a:ext cx="7045825" cy="3086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Setting (some) Boundaries Helps</a:t>
            </a:r>
            <a:endParaRPr/>
          </a:p>
        </p:txBody>
      </p:sp>
      <p:sp>
        <p:nvSpPr>
          <p:cNvPr id="246" name="Google Shape;246;p3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-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Four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 Basic Roles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Role: The Captain(s)</a:t>
            </a:r>
            <a:endParaRPr/>
          </a:p>
        </p:txBody>
      </p:sp>
      <p:sp>
        <p:nvSpPr>
          <p:cNvPr id="252" name="Google Shape;252;p4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Max 3 of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Generally knows about every challenge active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Calculates risk/reward when to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pull people off challs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Forces </a:t>
            </a:r>
            <a:r>
              <a:rPr i="1" lang="en"/>
              <a:t>challenge hosts </a:t>
            </a:r>
            <a:r>
              <a:rPr lang="en"/>
              <a:t>to sync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Good under pressure</a:t>
            </a:r>
            <a:endParaRPr/>
          </a:p>
        </p:txBody>
      </p:sp>
      <p:pic>
        <p:nvPicPr>
          <p:cNvPr id="253" name="Google Shape;2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125" y="1647438"/>
            <a:ext cx="3200426" cy="3200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Role: The Challenge Host</a:t>
            </a:r>
            <a:endParaRPr/>
          </a:p>
        </p:txBody>
      </p:sp>
      <p:sp>
        <p:nvSpPr>
          <p:cNvPr id="259" name="Google Shape;259;p4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Technically strong person, communication can be </a:t>
            </a:r>
            <a:r>
              <a:rPr i="1" lang="en"/>
              <a:t>mid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Stays on a challenge</a:t>
            </a:r>
            <a:r>
              <a:rPr lang="en"/>
              <a:t>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until it is </a:t>
            </a:r>
            <a:r>
              <a:rPr b="1" i="1" lang="en">
                <a:latin typeface="Roboto"/>
                <a:ea typeface="Roboto"/>
                <a:cs typeface="Roboto"/>
                <a:sym typeface="Roboto"/>
              </a:rPr>
              <a:t>retired</a:t>
            </a:r>
            <a:endParaRPr b="1" i="1"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Has the most knowledge in the room on a challenge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focused and strong player</a:t>
            </a:r>
            <a:endParaRPr/>
          </a:p>
        </p:txBody>
      </p:sp>
      <p:pic>
        <p:nvPicPr>
          <p:cNvPr id="260" name="Google Shape;26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41400" y="1870525"/>
            <a:ext cx="3141799" cy="314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Role: The Engineer</a:t>
            </a:r>
            <a:endParaRPr/>
          </a:p>
        </p:txBody>
      </p:sp>
      <p:sp>
        <p:nvSpPr>
          <p:cNvPr id="266" name="Google Shape;266;p4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Runs/fixes the tooling during the game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Accepts the fate of having to leave challenges prematurely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In A/D: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Runs the </a:t>
            </a:r>
            <a:r>
              <a:rPr i="1" lang="en"/>
              <a:t>shooter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Runs the traffic interception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Analyzes packets (if board)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Very good at debugging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n"/>
              <a:t>NOT </a:t>
            </a:r>
            <a:r>
              <a:rPr lang="en"/>
              <a:t>the </a:t>
            </a:r>
            <a:r>
              <a:rPr lang="en"/>
              <a:t>strongest</a:t>
            </a:r>
            <a:r>
              <a:rPr lang="en"/>
              <a:t> CTFer on the team</a:t>
            </a:r>
            <a:endParaRPr/>
          </a:p>
        </p:txBody>
      </p:sp>
      <p:pic>
        <p:nvPicPr>
          <p:cNvPr id="267" name="Google Shape;267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29126" y="1899150"/>
            <a:ext cx="1716324" cy="308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 Role: The Hacker</a:t>
            </a:r>
            <a:endParaRPr/>
          </a:p>
        </p:txBody>
      </p:sp>
      <p:sp>
        <p:nvSpPr>
          <p:cNvPr id="273" name="Google Shape;273;p4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Jumps from challenge to challenge as </a:t>
            </a:r>
            <a:r>
              <a:rPr i="1" lang="en"/>
              <a:t>interested</a:t>
            </a:r>
            <a:r>
              <a:rPr lang="en"/>
              <a:t>/needed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May have a category specialty</a:t>
            </a:r>
            <a:endParaRPr/>
          </a:p>
        </p:txBody>
      </p:sp>
      <p:pic>
        <p:nvPicPr>
          <p:cNvPr id="274" name="Google Shape;27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025" y="1918925"/>
            <a:ext cx="1652750" cy="3039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1287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3937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6062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1512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737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112" y="3708151"/>
            <a:ext cx="530600" cy="97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363" y="2530675"/>
            <a:ext cx="912224" cy="9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9663" y="2462913"/>
            <a:ext cx="912224" cy="9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24463" y="2530675"/>
            <a:ext cx="912224" cy="9122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7088" y="745099"/>
            <a:ext cx="1384799" cy="1384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9275" y="890725"/>
            <a:ext cx="608175" cy="1093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0" name="Google Shape;290;p44"/>
          <p:cNvCxnSpPr>
            <a:stCxn id="285" idx="0"/>
            <a:endCxn id="288" idx="2"/>
          </p:cNvCxnSpPr>
          <p:nvPr/>
        </p:nvCxnSpPr>
        <p:spPr>
          <a:xfrm flipH="1" rot="10800000">
            <a:off x="2549475" y="2129875"/>
            <a:ext cx="19200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1" name="Google Shape;291;p44"/>
          <p:cNvCxnSpPr>
            <a:stCxn id="286" idx="0"/>
            <a:endCxn id="288" idx="2"/>
          </p:cNvCxnSpPr>
          <p:nvPr/>
        </p:nvCxnSpPr>
        <p:spPr>
          <a:xfrm rot="10800000">
            <a:off x="4469375" y="2129913"/>
            <a:ext cx="2364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2" name="Google Shape;292;p44"/>
          <p:cNvCxnSpPr>
            <a:stCxn id="287" idx="0"/>
            <a:endCxn id="288" idx="2"/>
          </p:cNvCxnSpPr>
          <p:nvPr/>
        </p:nvCxnSpPr>
        <p:spPr>
          <a:xfrm rot="10800000">
            <a:off x="4469475" y="2129875"/>
            <a:ext cx="2111100" cy="400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3" name="Google Shape;293;p44"/>
          <p:cNvCxnSpPr>
            <a:stCxn id="279" idx="0"/>
            <a:endCxn id="285" idx="2"/>
          </p:cNvCxnSpPr>
          <p:nvPr/>
        </p:nvCxnSpPr>
        <p:spPr>
          <a:xfrm flipH="1" rot="10800000">
            <a:off x="2166587" y="3442951"/>
            <a:ext cx="3828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4" name="Google Shape;294;p44"/>
          <p:cNvCxnSpPr>
            <a:stCxn id="280" idx="0"/>
            <a:endCxn id="285" idx="2"/>
          </p:cNvCxnSpPr>
          <p:nvPr/>
        </p:nvCxnSpPr>
        <p:spPr>
          <a:xfrm rot="10800000">
            <a:off x="2549437" y="3442951"/>
            <a:ext cx="3498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5" name="Google Shape;295;p44"/>
          <p:cNvCxnSpPr>
            <a:stCxn id="281" idx="0"/>
            <a:endCxn id="286" idx="2"/>
          </p:cNvCxnSpPr>
          <p:nvPr/>
        </p:nvCxnSpPr>
        <p:spPr>
          <a:xfrm flipH="1" rot="10800000">
            <a:off x="4291362" y="3375151"/>
            <a:ext cx="4143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6" name="Google Shape;296;p44"/>
          <p:cNvCxnSpPr>
            <a:stCxn id="282" idx="0"/>
            <a:endCxn id="286" idx="2"/>
          </p:cNvCxnSpPr>
          <p:nvPr/>
        </p:nvCxnSpPr>
        <p:spPr>
          <a:xfrm rot="10800000">
            <a:off x="4705712" y="3375151"/>
            <a:ext cx="371100" cy="33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7" name="Google Shape;297;p44"/>
          <p:cNvCxnSpPr>
            <a:stCxn id="283" idx="0"/>
            <a:endCxn id="287" idx="2"/>
          </p:cNvCxnSpPr>
          <p:nvPr/>
        </p:nvCxnSpPr>
        <p:spPr>
          <a:xfrm flipH="1" rot="10800000">
            <a:off x="6337037" y="3442951"/>
            <a:ext cx="2436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8" name="Google Shape;298;p44"/>
          <p:cNvCxnSpPr>
            <a:stCxn id="284" idx="0"/>
            <a:endCxn id="287" idx="2"/>
          </p:cNvCxnSpPr>
          <p:nvPr/>
        </p:nvCxnSpPr>
        <p:spPr>
          <a:xfrm rot="10800000">
            <a:off x="6580512" y="3442951"/>
            <a:ext cx="396900" cy="26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99" name="Google Shape;299;p44"/>
          <p:cNvCxnSpPr>
            <a:stCxn id="287" idx="0"/>
            <a:endCxn id="289" idx="2"/>
          </p:cNvCxnSpPr>
          <p:nvPr/>
        </p:nvCxnSpPr>
        <p:spPr>
          <a:xfrm flipH="1" rot="10800000">
            <a:off x="6580575" y="1984375"/>
            <a:ext cx="1062900" cy="546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0" name="Google Shape;300;p44"/>
          <p:cNvCxnSpPr>
            <a:stCxn id="284" idx="0"/>
            <a:endCxn id="289" idx="2"/>
          </p:cNvCxnSpPr>
          <p:nvPr/>
        </p:nvCxnSpPr>
        <p:spPr>
          <a:xfrm flipH="1" rot="10800000">
            <a:off x="6977412" y="1984351"/>
            <a:ext cx="666000" cy="1723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01" name="Google Shape;301;p44"/>
          <p:cNvCxnSpPr>
            <a:stCxn id="288" idx="3"/>
            <a:endCxn id="289" idx="1"/>
          </p:cNvCxnSpPr>
          <p:nvPr/>
        </p:nvCxnSpPr>
        <p:spPr>
          <a:xfrm>
            <a:off x="5161887" y="1437498"/>
            <a:ext cx="217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5"/>
          <p:cNvSpPr txBox="1"/>
          <p:nvPr>
            <p:ph type="ctrTitle"/>
          </p:nvPr>
        </p:nvSpPr>
        <p:spPr>
          <a:xfrm>
            <a:off x="685800" y="1397978"/>
            <a:ext cx="7772400" cy="166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is </a:t>
            </a:r>
            <a:r>
              <a:rPr lang="en">
                <a:solidFill>
                  <a:srgbClr val="FF0000"/>
                </a:solidFill>
              </a:rPr>
              <a:t>War</a:t>
            </a:r>
            <a:endParaRPr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So is a CTF</a:t>
            </a:r>
            <a:endParaRPr/>
          </a:p>
        </p:txBody>
      </p:sp>
      <p:sp>
        <p:nvSpPr>
          <p:cNvPr id="307" name="Google Shape;307;p45"/>
          <p:cNvSpPr txBox="1"/>
          <p:nvPr/>
        </p:nvSpPr>
        <p:spPr>
          <a:xfrm>
            <a:off x="5400675" y="1951900"/>
            <a:ext cx="3758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for Love and War</a:t>
            </a:r>
            <a:endParaRPr/>
          </a:p>
        </p:txBody>
      </p:sp>
      <p:sp>
        <p:nvSpPr>
          <p:cNvPr id="313" name="Google Shape;313;p46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Develop any tool you think could be useful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Test all of your tools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BEFORE </a:t>
            </a:r>
            <a:r>
              <a:rPr lang="en"/>
              <a:t>the game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Come well slept/fed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Come with energy drinks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Figure out who your </a:t>
            </a:r>
            <a:r>
              <a:rPr i="1" lang="en"/>
              <a:t>challenge hosts</a:t>
            </a:r>
            <a:r>
              <a:rPr lang="en"/>
              <a:t> could be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Get </a:t>
            </a:r>
            <a:r>
              <a:rPr lang="en">
                <a:solidFill>
                  <a:srgbClr val="FF0000"/>
                </a:solidFill>
              </a:rPr>
              <a:t>hyped</a:t>
            </a:r>
            <a:r>
              <a:rPr lang="en"/>
              <a:t>?!?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CTFs: Media</a:t>
            </a:r>
            <a:endParaRPr/>
          </a:p>
        </p:txBody>
      </p:sp>
      <p:pic>
        <p:nvPicPr>
          <p:cNvPr id="109" name="Google Shape;10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3513" y="1178000"/>
            <a:ext cx="7016975" cy="371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Always Thinking About Your SO</a:t>
            </a:r>
            <a:endParaRPr/>
          </a:p>
        </p:txBody>
      </p:sp>
      <p:sp>
        <p:nvSpPr>
          <p:cNvPr id="319" name="Google Shape;319;p4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Obsess over the details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Read writeups after the game, resolve the challenge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Always think about ways to spice up the game with automation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Come up with strategies to speed up your hacking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8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angr</a:t>
            </a:r>
            <a:endParaRPr/>
          </a:p>
        </p:txBody>
      </p:sp>
      <p:sp>
        <p:nvSpPr>
          <p:cNvPr id="325" name="Google Shape;325;p48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Symbolic executor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Deleted “crackme” challenges from CTFs</a:t>
            </a:r>
            <a:endParaRPr/>
          </a:p>
        </p:txBody>
      </p:sp>
      <p:pic>
        <p:nvPicPr>
          <p:cNvPr id="326" name="Google Shape;326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8650" y="2700700"/>
            <a:ext cx="1570175" cy="157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075" y="2569124"/>
            <a:ext cx="5139124" cy="183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Share The Love</a:t>
            </a:r>
            <a:endParaRPr/>
          </a:p>
        </p:txBody>
      </p:sp>
      <p:sp>
        <p:nvSpPr>
          <p:cNvPr id="333" name="Google Shape;333;p4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When possible, share what you’ve learned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It makes you smarter as well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Study: How2Heap</a:t>
            </a:r>
            <a:endParaRPr/>
          </a:p>
        </p:txBody>
      </p:sp>
      <p:sp>
        <p:nvSpPr>
          <p:cNvPr id="339" name="Google Shape;339;p5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Open source manual for heap exploitation</a:t>
            </a:r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850" y="2222525"/>
            <a:ext cx="6306276" cy="181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 is Friendly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best teams are full of life long friends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Make crazy memories with them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Crazy memory: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I once had to walk down the “strip” in Las Vegas, while at DEFCON, wearing another </a:t>
            </a:r>
            <a:r>
              <a:rPr lang="en"/>
              <a:t>person's</a:t>
            </a:r>
            <a:r>
              <a:rPr lang="en"/>
              <a:t> shirt, avoiding our hotel room, and lugging a 20 pound computer in a suitcase called </a:t>
            </a:r>
            <a:r>
              <a:rPr i="1" lang="en"/>
              <a:t>“The Bomb”</a:t>
            </a:r>
            <a:endParaRPr i="1"/>
          </a:p>
          <a:p>
            <a:pPr indent="0" lvl="0" marL="45720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5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Apply What You Learn Elsewhere</a:t>
            </a:r>
            <a:endParaRPr/>
          </a:p>
        </p:txBody>
      </p:sp>
      <p:sp>
        <p:nvSpPr>
          <p:cNvPr id="352" name="Google Shape;352;p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The “CTF Mindset” is a way of life, sometimes it leads to big opportunities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Like winning </a:t>
            </a:r>
            <a:r>
              <a:rPr b="1" lang="en">
                <a:latin typeface="Roboto"/>
                <a:ea typeface="Roboto"/>
                <a:cs typeface="Roboto"/>
                <a:sym typeface="Roboto"/>
              </a:rPr>
              <a:t>2 million dollars</a:t>
            </a:r>
            <a:r>
              <a:rPr lang="en"/>
              <a:t> in competition built on CTFer work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pic>
        <p:nvPicPr>
          <p:cNvPr id="353" name="Google Shape;353;p52"/>
          <p:cNvPicPr preferRelativeResize="0"/>
          <p:nvPr/>
        </p:nvPicPr>
        <p:blipFill rotWithShape="1">
          <a:blip r:embed="rId3">
            <a:alphaModFix/>
          </a:blip>
          <a:srcRect b="19354" l="0" r="0" t="0"/>
          <a:stretch/>
        </p:blipFill>
        <p:spPr>
          <a:xfrm>
            <a:off x="2301375" y="2229525"/>
            <a:ext cx="4390349" cy="2665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CTFs are </a:t>
            </a:r>
            <a:r>
              <a:rPr lang="en">
                <a:solidFill>
                  <a:srgbClr val="FF0000"/>
                </a:solidFill>
              </a:rPr>
              <a:t>cool</a:t>
            </a:r>
            <a:r>
              <a:rPr lang="en"/>
              <a:t>...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4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Reality meets </a:t>
            </a:r>
            <a:r>
              <a:rPr lang="en">
                <a:solidFill>
                  <a:srgbClr val="FF0000"/>
                </a:solidFill>
              </a:rPr>
              <a:t>m</a:t>
            </a:r>
            <a:r>
              <a:rPr lang="en">
                <a:solidFill>
                  <a:srgbClr val="FF0000"/>
                </a:solidFill>
              </a:rPr>
              <a:t>edia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938" y="941576"/>
            <a:ext cx="7488123" cy="396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50" y="71450"/>
            <a:ext cx="4383699" cy="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225" y="941575"/>
            <a:ext cx="7629548" cy="38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80150" y="71450"/>
            <a:ext cx="4383699" cy="87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CTFs: Reality</a:t>
            </a:r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19781" l="0" r="0" t="0"/>
          <a:stretch/>
        </p:blipFill>
        <p:spPr>
          <a:xfrm>
            <a:off x="1216138" y="1191850"/>
            <a:ext cx="6711726" cy="3470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63" y="380175"/>
            <a:ext cx="7025874" cy="4528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8"/>
          <p:cNvSpPr txBox="1"/>
          <p:nvPr>
            <p:ph type="ctrTitle"/>
          </p:nvPr>
        </p:nvSpPr>
        <p:spPr>
          <a:xfrm>
            <a:off x="0" y="1583350"/>
            <a:ext cx="91440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 for Listening</a:t>
            </a:r>
            <a:endParaRPr/>
          </a:p>
        </p:txBody>
      </p:sp>
      <p:sp>
        <p:nvSpPr>
          <p:cNvPr id="386" name="Google Shape;386;p58"/>
          <p:cNvSpPr txBox="1"/>
          <p:nvPr>
            <p:ph idx="1" type="subTitle"/>
          </p:nvPr>
        </p:nvSpPr>
        <p:spPr>
          <a:xfrm>
            <a:off x="0" y="2743150"/>
            <a:ext cx="91440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Roboto"/>
                <a:ea typeface="Roboto"/>
                <a:cs typeface="Roboto"/>
                <a:sym typeface="Roboto"/>
              </a:rPr>
              <a:t>Zion Leonahenahe Basque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@mahal0z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https://mahaloz.re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https://shellphish.net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2925" y="728400"/>
            <a:ext cx="2458148" cy="108985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58"/>
          <p:cNvSpPr/>
          <p:nvPr/>
        </p:nvSpPr>
        <p:spPr>
          <a:xfrm>
            <a:off x="3594800" y="1329550"/>
            <a:ext cx="177000" cy="1284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are CTFs still </a:t>
            </a:r>
            <a:r>
              <a:rPr lang="en">
                <a:solidFill>
                  <a:srgbClr val="FF0000"/>
                </a:solidFill>
              </a:rPr>
              <a:t>cool</a:t>
            </a:r>
            <a:r>
              <a:rPr lang="en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YES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5271200" y="2175775"/>
            <a:ext cx="273900" cy="2319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3628700" y="2175775"/>
            <a:ext cx="273900" cy="231900"/>
          </a:xfrm>
          <a:prstGeom prst="heart">
            <a:avLst/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CTF Relationship Guide</a:t>
            </a:r>
            <a:endParaRPr/>
          </a:p>
        </p:txBody>
      </p:sp>
      <p:pic>
        <p:nvPicPr>
          <p:cNvPr id="133" name="Google Shape;13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0" y="1255350"/>
            <a:ext cx="3297001" cy="332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CTF Relationship Guide</a:t>
            </a:r>
            <a:endParaRPr/>
          </a:p>
        </p:txBody>
      </p:sp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0" y="1255350"/>
            <a:ext cx="3297001" cy="3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725" y="1004753"/>
            <a:ext cx="2618701" cy="19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425" y="1549725"/>
            <a:ext cx="4681902" cy="2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100" y="2929929"/>
            <a:ext cx="2455327" cy="18414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 CTF Relationship Guide</a:t>
            </a: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3500" y="1255350"/>
            <a:ext cx="3297001" cy="3327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9725" y="1004753"/>
            <a:ext cx="2618701" cy="196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425" y="1549725"/>
            <a:ext cx="4681902" cy="2510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633100" y="2929929"/>
            <a:ext cx="2455327" cy="1841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6"/>
          <p:cNvPicPr preferRelativeResize="0"/>
          <p:nvPr/>
        </p:nvPicPr>
        <p:blipFill rotWithShape="1">
          <a:blip r:embed="rId7">
            <a:alphaModFix/>
          </a:blip>
          <a:srcRect b="0" l="0" r="9820" t="0"/>
          <a:stretch/>
        </p:blipFill>
        <p:spPr>
          <a:xfrm>
            <a:off x="745150" y="1827275"/>
            <a:ext cx="4721449" cy="2755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ideashvili 2019.12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